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9" r:id="rId2"/>
    <p:sldId id="256"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65" r:id="rId18"/>
    <p:sldId id="272" r:id="rId19"/>
    <p:sldId id="277" r:id="rId20"/>
    <p:sldId id="278" r:id="rId21"/>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7478" autoAdjust="0"/>
  </p:normalViewPr>
  <p:slideViewPr>
    <p:cSldViewPr snapToGrid="0">
      <p:cViewPr varScale="1">
        <p:scale>
          <a:sx n="41" d="100"/>
          <a:sy n="41" d="100"/>
        </p:scale>
        <p:origin x="96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223181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417947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163921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341792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547360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86CCE09-5C4D-444E-9527-2222C8FF78A2}"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409697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86CCE09-5C4D-444E-9527-2222C8FF78A2}" type="datetimeFigureOut">
              <a:rPr lang="ar-SA" smtClean="0"/>
              <a:t>16/04/1439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85054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86CCE09-5C4D-444E-9527-2222C8FF78A2}" type="datetimeFigureOut">
              <a:rPr lang="ar-SA" smtClean="0"/>
              <a:t>16/04/1439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3740022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CCE09-5C4D-444E-9527-2222C8FF78A2}" type="datetimeFigureOut">
              <a:rPr lang="ar-SA" smtClean="0"/>
              <a:t>16/04/1439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1612110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CCE09-5C4D-444E-9527-2222C8FF78A2}"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298692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CCE09-5C4D-444E-9527-2222C8FF78A2}"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182401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83D988-937E-45D2-B66D-8F7C3AC0B26D}" type="slidenum">
              <a:rPr lang="ar-SA" smtClean="0"/>
              <a:t>‹#›</a:t>
            </a:fld>
            <a:endParaRPr lang="ar-SA"/>
          </a:p>
        </p:txBody>
      </p:sp>
    </p:spTree>
    <p:extLst>
      <p:ext uri="{BB962C8B-B14F-4D97-AF65-F5344CB8AC3E}">
        <p14:creationId xmlns:p14="http://schemas.microsoft.com/office/powerpoint/2010/main" val="91767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smtClean="0"/>
              <a:t>Operating system</a:t>
            </a:r>
            <a:br>
              <a:rPr lang="en-US" dirty="0" smtClean="0"/>
            </a:br>
            <a:r>
              <a:rPr lang="en-US" dirty="0" smtClean="0"/>
              <a:t>Lecture four</a:t>
            </a:r>
            <a:r>
              <a:rPr lang="en-US" smtClean="0"/>
              <a:t/>
            </a:r>
            <a:br>
              <a:rPr lang="en-US" smtClean="0"/>
            </a:br>
            <a:endParaRPr lang="ar-SA" dirty="0"/>
          </a:p>
        </p:txBody>
      </p:sp>
      <p:sp>
        <p:nvSpPr>
          <p:cNvPr id="3" name="عنوان فرعي 2"/>
          <p:cNvSpPr>
            <a:spLocks noGrp="1"/>
          </p:cNvSpPr>
          <p:nvPr>
            <p:ph type="subTitle" idx="1"/>
          </p:nvPr>
        </p:nvSpPr>
        <p:spPr/>
        <p:txBody>
          <a:bodyPr/>
          <a:lstStyle/>
          <a:p>
            <a:r>
              <a:rPr lang="en-US" dirty="0" smtClean="0"/>
              <a:t>Dr jamal altuwaijari</a:t>
            </a:r>
            <a:endParaRPr lang="ar-SA" dirty="0"/>
          </a:p>
        </p:txBody>
      </p:sp>
    </p:spTree>
    <p:extLst>
      <p:ext uri="{BB962C8B-B14F-4D97-AF65-F5344CB8AC3E}">
        <p14:creationId xmlns:p14="http://schemas.microsoft.com/office/powerpoint/2010/main" val="3044860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4.1.4 Counting </a:t>
            </a:r>
            <a:endParaRPr lang="en-US" dirty="0"/>
          </a:p>
        </p:txBody>
      </p:sp>
      <p:sp>
        <p:nvSpPr>
          <p:cNvPr id="3" name="عنصر نائب للمحتوى 2"/>
          <p:cNvSpPr>
            <a:spLocks noGrp="1"/>
          </p:cNvSpPr>
          <p:nvPr>
            <p:ph idx="1"/>
          </p:nvPr>
        </p:nvSpPr>
        <p:spPr>
          <a:xfrm>
            <a:off x="838200" y="1228299"/>
            <a:ext cx="10515600" cy="5807122"/>
          </a:xfrm>
        </p:spPr>
        <p:txBody>
          <a:bodyPr>
            <a:normAutofit/>
          </a:bodyPr>
          <a:lstStyle/>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r>
              <a:rPr lang="en-US" b="1" u="sng" dirty="0" smtClean="0"/>
              <a:t>Advantage</a:t>
            </a:r>
            <a:endParaRPr lang="en-US" dirty="0"/>
          </a:p>
          <a:p>
            <a:pPr marL="0" indent="0" algn="l">
              <a:buNone/>
            </a:pPr>
            <a:r>
              <a:rPr lang="en-US" dirty="0"/>
              <a:t>It is shorter than linked list and useful for contiguous </a:t>
            </a:r>
            <a:r>
              <a:rPr lang="en-US" dirty="0" err="1"/>
              <a:t>allocationmethods</a:t>
            </a:r>
            <a:endParaRPr lang="en-US" dirty="0" smtClean="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صورة 5" descr="2017-01-08_192906"/>
          <p:cNvPicPr/>
          <p:nvPr/>
        </p:nvPicPr>
        <p:blipFill>
          <a:blip r:embed="rId2">
            <a:extLst>
              <a:ext uri="{28A0092B-C50C-407E-A947-70E740481C1C}">
                <a14:useLocalDpi xmlns:a14="http://schemas.microsoft.com/office/drawing/2010/main" val="0"/>
              </a:ext>
            </a:extLst>
          </a:blip>
          <a:srcRect/>
          <a:stretch>
            <a:fillRect/>
          </a:stretch>
        </p:blipFill>
        <p:spPr bwMode="auto">
          <a:xfrm>
            <a:off x="2047164" y="1344305"/>
            <a:ext cx="7344486" cy="2756207"/>
          </a:xfrm>
          <a:prstGeom prst="rect">
            <a:avLst/>
          </a:prstGeom>
          <a:noFill/>
          <a:ln>
            <a:noFill/>
          </a:ln>
        </p:spPr>
      </p:pic>
    </p:spTree>
    <p:extLst>
      <p:ext uri="{BB962C8B-B14F-4D97-AF65-F5344CB8AC3E}">
        <p14:creationId xmlns:p14="http://schemas.microsoft.com/office/powerpoint/2010/main" val="3480545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4-2 Allocation methods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The direct—access nature of disks allows us flexibility in the implementation of files, many files will be stored on the same disk. </a:t>
            </a:r>
          </a:p>
          <a:p>
            <a:pPr algn="l" rtl="0">
              <a:buFontTx/>
              <a:buChar char="-"/>
            </a:pPr>
            <a:r>
              <a:rPr lang="en-US" dirty="0" smtClean="0"/>
              <a:t>The </a:t>
            </a:r>
            <a:r>
              <a:rPr lang="en-US" dirty="0"/>
              <a:t>main problem is how to allocate space to these files, so that disk space is utilized effective! and files can be accessed quickly</a:t>
            </a:r>
            <a:r>
              <a:rPr lang="en-US" dirty="0" smtClean="0"/>
              <a:t>.</a:t>
            </a:r>
          </a:p>
          <a:p>
            <a:pPr algn="l" rtl="0">
              <a:buFontTx/>
              <a:buChar char="-"/>
            </a:pPr>
            <a:endParaRPr lang="en-US" dirty="0"/>
          </a:p>
          <a:p>
            <a:pPr marL="0" indent="0" algn="l" rtl="0">
              <a:buNone/>
            </a:pPr>
            <a:r>
              <a:rPr lang="en-US" dirty="0"/>
              <a:t>- there are three major methods of allocating disk space are in wide use: </a:t>
            </a:r>
          </a:p>
          <a:p>
            <a:pPr marL="0" indent="0" algn="l" rtl="0">
              <a:buNone/>
            </a:pPr>
            <a:r>
              <a:rPr lang="en-US" dirty="0"/>
              <a:t>Contiguous, linked, and indexed allocation methods. Each has its advantages and disadvantages. </a:t>
            </a:r>
          </a:p>
          <a:p>
            <a:pPr marL="0" indent="0" algn="l" rtl="0">
              <a:buNone/>
            </a:pPr>
            <a:r>
              <a:rPr lang="en-US" dirty="0"/>
              <a:t> </a:t>
            </a:r>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744239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4.2.1 Contiguous allocation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 This method requires each file to occupy a set of contiguous block. </a:t>
            </a:r>
          </a:p>
          <a:p>
            <a:pPr marL="0" indent="0" algn="l" rtl="0">
              <a:buNone/>
            </a:pPr>
            <a:r>
              <a:rPr lang="en-US" dirty="0"/>
              <a:t>- Disk address defines a linear ordering on the disk. </a:t>
            </a:r>
          </a:p>
          <a:p>
            <a:pPr marL="0" indent="0" algn="l" rtl="0">
              <a:buNone/>
            </a:pPr>
            <a:r>
              <a:rPr lang="en-US" dirty="0"/>
              <a:t> </a:t>
            </a:r>
          </a:p>
          <a:p>
            <a:pPr marL="0" indent="0" algn="l" rtl="0">
              <a:buNone/>
            </a:pPr>
            <a:r>
              <a:rPr lang="en-US" dirty="0"/>
              <a:t>- The disk address and length (in blocks) define contiguous allocation of a file. If the file is (n) blocks long and start at location (b) then it occupy blocks. b, b+1, b+2, , b + n - 1. </a:t>
            </a:r>
          </a:p>
          <a:p>
            <a:pPr marL="0" indent="0" algn="l" rtl="0">
              <a:buNone/>
            </a:pPr>
            <a:r>
              <a:rPr lang="en-US" dirty="0"/>
              <a:t> </a:t>
            </a:r>
          </a:p>
          <a:p>
            <a:pPr marL="0" indent="0" algn="l" rtl="0">
              <a:buNone/>
            </a:pPr>
            <a:r>
              <a:rPr lang="en-US" dirty="0"/>
              <a:t>- The directory entry for each file indicates the address of the starting block and the length of the area allocated for the file.</a:t>
            </a:r>
          </a:p>
          <a:p>
            <a:pPr marL="0" indent="0" algn="l" rtl="0">
              <a:buNone/>
            </a:pPr>
            <a:r>
              <a:rPr lang="en-US" dirty="0"/>
              <a:t>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392192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4.2.1 Contiguous allocation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77500" lnSpcReduction="20000"/>
          </a:bodyPr>
          <a:lstStyle/>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endParaRPr lang="en-US" dirty="0"/>
          </a:p>
          <a:p>
            <a:pPr marL="0" indent="0" algn="l" rtl="0">
              <a:buNone/>
            </a:pPr>
            <a:r>
              <a:rPr lang="en-US" b="1" u="sng" dirty="0"/>
              <a:t>Advantages </a:t>
            </a:r>
            <a:endParaRPr lang="en-US" dirty="0"/>
          </a:p>
          <a:p>
            <a:pPr marL="0" indent="0" algn="l" rtl="0">
              <a:buNone/>
            </a:pPr>
            <a:r>
              <a:rPr lang="en-US" dirty="0"/>
              <a:t>Accessing a file is easy where sequential and direct access can be sported. </a:t>
            </a:r>
          </a:p>
          <a:p>
            <a:pPr marL="0" indent="0" algn="l" rtl="0">
              <a:buNone/>
            </a:pPr>
            <a:r>
              <a:rPr lang="en-US" dirty="0"/>
              <a:t> </a:t>
            </a:r>
          </a:p>
          <a:p>
            <a:pPr marL="0" indent="0" algn="l" rtl="0">
              <a:buNone/>
            </a:pPr>
            <a:r>
              <a:rPr lang="en-US" b="1" u="sng" dirty="0"/>
              <a:t>Disadvantages </a:t>
            </a:r>
            <a:endParaRPr lang="en-US" dirty="0"/>
          </a:p>
          <a:p>
            <a:pPr marL="0" indent="0" algn="l" rtl="0">
              <a:buNone/>
            </a:pPr>
            <a:r>
              <a:rPr lang="en-US" dirty="0"/>
              <a:t> </a:t>
            </a:r>
            <a:r>
              <a:rPr lang="en-US" dirty="0" smtClean="0"/>
              <a:t>Finding </a:t>
            </a:r>
            <a:r>
              <a:rPr lang="en-US" dirty="0"/>
              <a:t>space for a new file. </a:t>
            </a:r>
          </a:p>
          <a:p>
            <a:pPr marL="0" indent="0" algn="l" rtl="0">
              <a:buNone/>
            </a:pPr>
            <a:endParaRPr lang="en-US" dirty="0" smtClean="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صورة 5" descr="2017-01-08_193054"/>
          <p:cNvPicPr/>
          <p:nvPr/>
        </p:nvPicPr>
        <p:blipFill>
          <a:blip r:embed="rId2">
            <a:extLst>
              <a:ext uri="{28A0092B-C50C-407E-A947-70E740481C1C}">
                <a14:useLocalDpi xmlns:a14="http://schemas.microsoft.com/office/drawing/2010/main" val="0"/>
              </a:ext>
            </a:extLst>
          </a:blip>
          <a:srcRect/>
          <a:stretch>
            <a:fillRect/>
          </a:stretch>
        </p:blipFill>
        <p:spPr bwMode="auto">
          <a:xfrm>
            <a:off x="3033712" y="1050877"/>
            <a:ext cx="6124575" cy="3971499"/>
          </a:xfrm>
          <a:prstGeom prst="rect">
            <a:avLst/>
          </a:prstGeom>
          <a:noFill/>
          <a:ln>
            <a:noFill/>
          </a:ln>
        </p:spPr>
      </p:pic>
    </p:spTree>
    <p:extLst>
      <p:ext uri="{BB962C8B-B14F-4D97-AF65-F5344CB8AC3E}">
        <p14:creationId xmlns:p14="http://schemas.microsoft.com/office/powerpoint/2010/main" val="1064937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4.2.2 Linked allocation </a:t>
            </a:r>
            <a:endParaRPr lang="en-US" dirty="0"/>
          </a:p>
        </p:txBody>
      </p:sp>
      <p:sp>
        <p:nvSpPr>
          <p:cNvPr id="3" name="عنصر نائب للمحتوى 2"/>
          <p:cNvSpPr>
            <a:spLocks noGrp="1"/>
          </p:cNvSpPr>
          <p:nvPr>
            <p:ph idx="1"/>
          </p:nvPr>
        </p:nvSpPr>
        <p:spPr>
          <a:xfrm>
            <a:off x="838200" y="914400"/>
            <a:ext cx="10515600" cy="5943600"/>
          </a:xfrm>
        </p:spPr>
        <p:txBody>
          <a:bodyPr>
            <a:normAutofit/>
          </a:bodyPr>
          <a:lstStyle/>
          <a:p>
            <a:pPr marL="0" indent="0" algn="l" rtl="0">
              <a:buNone/>
            </a:pPr>
            <a:r>
              <a:rPr lang="en-US" dirty="0"/>
              <a:t>- Linked allocation solves all problems of contiguous allocation. </a:t>
            </a:r>
          </a:p>
          <a:p>
            <a:pPr marL="0" indent="0" algn="l" rtl="0">
              <a:buNone/>
            </a:pPr>
            <a:r>
              <a:rPr lang="en-US" dirty="0"/>
              <a:t>- Each file is a linked list of disk blocks; the disk blocks may be </a:t>
            </a:r>
            <a:r>
              <a:rPr lang="en-US" dirty="0" err="1"/>
              <a:t>scatterd</a:t>
            </a:r>
            <a:r>
              <a:rPr lang="en-US" dirty="0"/>
              <a:t> any where on the disk. </a:t>
            </a:r>
          </a:p>
          <a:p>
            <a:pPr marL="0" indent="0" algn="l" rtl="0">
              <a:buNone/>
            </a:pPr>
            <a:r>
              <a:rPr lang="en-US" dirty="0"/>
              <a:t>- The directory contains a pointers to the first and last blocks of the file. </a:t>
            </a:r>
          </a:p>
          <a:p>
            <a:pPr marL="0" indent="0" algn="l" rtl="0">
              <a:buNone/>
            </a:pPr>
            <a:r>
              <a:rPr lang="en-US" dirty="0"/>
              <a:t>- The start pointer is initialized to nil to signify an empty file.</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صورة 5" descr="2017-01-08_193207"/>
          <p:cNvPicPr/>
          <p:nvPr/>
        </p:nvPicPr>
        <p:blipFill>
          <a:blip r:embed="rId2">
            <a:extLst>
              <a:ext uri="{28A0092B-C50C-407E-A947-70E740481C1C}">
                <a14:useLocalDpi xmlns:a14="http://schemas.microsoft.com/office/drawing/2010/main" val="0"/>
              </a:ext>
            </a:extLst>
          </a:blip>
          <a:srcRect/>
          <a:stretch>
            <a:fillRect/>
          </a:stretch>
        </p:blipFill>
        <p:spPr bwMode="auto">
          <a:xfrm>
            <a:off x="2905125" y="3288891"/>
            <a:ext cx="6381750" cy="3569110"/>
          </a:xfrm>
          <a:prstGeom prst="rect">
            <a:avLst/>
          </a:prstGeom>
          <a:noFill/>
          <a:ln>
            <a:noFill/>
          </a:ln>
        </p:spPr>
      </p:pic>
    </p:spTree>
    <p:extLst>
      <p:ext uri="{BB962C8B-B14F-4D97-AF65-F5344CB8AC3E}">
        <p14:creationId xmlns:p14="http://schemas.microsoft.com/office/powerpoint/2010/main" val="1160735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4.2.2 Linked allocation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92500" lnSpcReduction="10000"/>
          </a:bodyPr>
          <a:lstStyle/>
          <a:p>
            <a:pPr marL="0" indent="0" algn="l" rtl="0">
              <a:buNone/>
            </a:pPr>
            <a:r>
              <a:rPr lang="en-US" b="1" u="sng" dirty="0"/>
              <a:t>Advantages </a:t>
            </a:r>
            <a:endParaRPr lang="en-US" dirty="0"/>
          </a:p>
          <a:p>
            <a:pPr marL="0" indent="0" algn="l" rtl="0">
              <a:buNone/>
            </a:pPr>
            <a:r>
              <a:rPr lang="en-US" dirty="0"/>
              <a:t>- Creating file is easy by creating a new entry in the directory, where there is no need to declare the file size when its created. </a:t>
            </a:r>
          </a:p>
          <a:p>
            <a:pPr marL="0" indent="0" algn="l" rtl="0">
              <a:buNone/>
            </a:pPr>
            <a:r>
              <a:rPr lang="en-US" dirty="0"/>
              <a:t> </a:t>
            </a:r>
          </a:p>
          <a:p>
            <a:pPr marL="0" indent="0" algn="l" rtl="0">
              <a:buNone/>
            </a:pPr>
            <a:r>
              <a:rPr lang="en-US" dirty="0"/>
              <a:t>- A file can continue to grow as long as there are free blocks. </a:t>
            </a:r>
          </a:p>
          <a:p>
            <a:pPr marL="0" indent="0" algn="l" rtl="0">
              <a:buNone/>
            </a:pPr>
            <a:r>
              <a:rPr lang="en-US" dirty="0"/>
              <a:t>- There is no need to compact disk space. </a:t>
            </a:r>
          </a:p>
          <a:p>
            <a:pPr marL="0" indent="0" algn="l" rtl="0">
              <a:buNone/>
            </a:pPr>
            <a:r>
              <a:rPr lang="en-US" dirty="0"/>
              <a:t>There is no external fragmentation with linked list.</a:t>
            </a:r>
          </a:p>
          <a:p>
            <a:pPr marL="0" indent="0" algn="l" rtl="0">
              <a:buNone/>
            </a:pPr>
            <a:r>
              <a:rPr lang="en-US" dirty="0"/>
              <a:t> </a:t>
            </a:r>
          </a:p>
          <a:p>
            <a:pPr marL="0" indent="0" algn="l" rtl="0">
              <a:buNone/>
            </a:pPr>
            <a:r>
              <a:rPr lang="en-US" b="1" u="sng" dirty="0"/>
              <a:t>Disadvantages </a:t>
            </a:r>
            <a:endParaRPr lang="en-US" dirty="0"/>
          </a:p>
          <a:p>
            <a:pPr marL="0" indent="0" algn="l" rtl="0">
              <a:buNone/>
            </a:pPr>
            <a:r>
              <a:rPr lang="en-US" dirty="0"/>
              <a:t>- It can be used effectively for only sequential—access file. To find the block we must start at the beginning of that file and follow the pointers until we get to the </a:t>
            </a:r>
            <a:r>
              <a:rPr lang="en-US" dirty="0" err="1"/>
              <a:t>ith</a:t>
            </a:r>
            <a:r>
              <a:rPr lang="en-US" dirty="0"/>
              <a:t> block. </a:t>
            </a:r>
          </a:p>
          <a:p>
            <a:pPr marL="0" indent="0" algn="l" rtl="0">
              <a:buNone/>
            </a:pPr>
            <a:r>
              <a:rPr lang="en-US" dirty="0"/>
              <a:t>- Pointers require additional space. </a:t>
            </a:r>
          </a:p>
          <a:p>
            <a:pPr marL="0" indent="0" algn="l" rtl="0">
              <a:buNone/>
            </a:pPr>
            <a:r>
              <a:rPr lang="en-US" dirty="0"/>
              <a:t>- There is a problem when the pointer may lost or damages.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170383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4.2.2 Linked allocation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92500" lnSpcReduction="10000"/>
          </a:bodyPr>
          <a:lstStyle/>
          <a:p>
            <a:pPr marL="0" indent="0" algn="l" rtl="0">
              <a:buNone/>
            </a:pPr>
            <a:r>
              <a:rPr lang="en-US" dirty="0"/>
              <a:t>An important application on the linked allocation method is the use of a file allocation table (FAT). </a:t>
            </a:r>
          </a:p>
          <a:p>
            <a:pPr marL="0" indent="0" algn="l" rtl="0">
              <a:buNone/>
            </a:pPr>
            <a:r>
              <a:rPr lang="en-US" dirty="0"/>
              <a:t> </a:t>
            </a:r>
          </a:p>
          <a:p>
            <a:pPr marL="0" indent="0" algn="l" rtl="0">
              <a:buNone/>
            </a:pPr>
            <a:r>
              <a:rPr lang="en-US" dirty="0"/>
              <a:t>This simple but efficient method of disk space allocation is used by the MS—DOS and OS/2 operating system.</a:t>
            </a:r>
          </a:p>
          <a:p>
            <a:pPr marL="0" indent="0" algn="l" rtl="0">
              <a:buNone/>
            </a:pPr>
            <a:r>
              <a:rPr lang="en-US" dirty="0"/>
              <a:t> </a:t>
            </a:r>
          </a:p>
          <a:p>
            <a:pPr marL="0" indent="0" algn="l" rtl="0">
              <a:buNone/>
            </a:pPr>
            <a:r>
              <a:rPr lang="en-US" dirty="0"/>
              <a:t>A section of disk at the beginning of each partition is set a side to contain a table. The directory entry contains the block number of the block of the file.</a:t>
            </a:r>
          </a:p>
          <a:p>
            <a:pPr marL="0" indent="0" algn="l" rtl="0">
              <a:buNone/>
            </a:pPr>
            <a:r>
              <a:rPr lang="en-US" dirty="0"/>
              <a:t> </a:t>
            </a:r>
          </a:p>
          <a:p>
            <a:pPr marL="0" indent="0" algn="l" rtl="0">
              <a:buNone/>
            </a:pPr>
            <a:r>
              <a:rPr lang="en-US" dirty="0"/>
              <a:t>The table entry indexed by that block number then contain the block number of the next block in the file. </a:t>
            </a:r>
          </a:p>
          <a:p>
            <a:pPr marL="0" indent="0" algn="l" rtl="0">
              <a:buNone/>
            </a:pPr>
            <a:r>
              <a:rPr lang="en-US" dirty="0"/>
              <a:t> </a:t>
            </a:r>
          </a:p>
          <a:p>
            <a:pPr marL="0" indent="0" algn="l" rtl="0">
              <a:buNone/>
            </a:pPr>
            <a:r>
              <a:rPr lang="en-US" dirty="0"/>
              <a:t>This chain continues until the last block which has a special—end—of—file, see figure 4.4 below.</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204685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4.2.2 Linked allocation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endParaRPr lang="en-US" dirty="0" smtClean="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endParaRPr lang="en-US" dirty="0"/>
          </a:p>
          <a:p>
            <a:pPr marL="0" indent="0" algn="l" rtl="0">
              <a:buNone/>
            </a:pPr>
            <a:r>
              <a:rPr lang="en-US" b="1" u="sng" dirty="0"/>
              <a:t>Advantage </a:t>
            </a:r>
            <a:endParaRPr lang="en-US" dirty="0"/>
          </a:p>
          <a:p>
            <a:pPr marL="0" indent="0" algn="l" rtl="0">
              <a:buNone/>
            </a:pPr>
            <a:r>
              <a:rPr lang="en-US" dirty="0"/>
              <a:t>Simple and efficient. </a:t>
            </a:r>
          </a:p>
          <a:p>
            <a:pPr marL="0" indent="0" algn="l" rtl="0">
              <a:buNone/>
            </a:pPr>
            <a:r>
              <a:rPr lang="en-US" dirty="0"/>
              <a:t> </a:t>
            </a:r>
          </a:p>
          <a:p>
            <a:pPr marL="0" indent="0" algn="l" rtl="0">
              <a:buNone/>
            </a:pPr>
            <a:r>
              <a:rPr lang="en-US" b="1" u="sng" dirty="0"/>
              <a:t>Disadvantage </a:t>
            </a:r>
            <a:endParaRPr lang="en-US" dirty="0"/>
          </a:p>
          <a:p>
            <a:pPr marL="0" indent="0" algn="l" rtl="0">
              <a:buNone/>
            </a:pPr>
            <a:r>
              <a:rPr lang="en-US" dirty="0"/>
              <a:t>It needs significant number of disk head seeks unless the FAT is cached.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11" name="صورة 10" descr="2017-01-08_193332"/>
          <p:cNvPicPr/>
          <p:nvPr/>
        </p:nvPicPr>
        <p:blipFill>
          <a:blip r:embed="rId2">
            <a:extLst>
              <a:ext uri="{28A0092B-C50C-407E-A947-70E740481C1C}">
                <a14:useLocalDpi xmlns:a14="http://schemas.microsoft.com/office/drawing/2010/main" val="0"/>
              </a:ext>
            </a:extLst>
          </a:blip>
          <a:srcRect/>
          <a:stretch>
            <a:fillRect/>
          </a:stretch>
        </p:blipFill>
        <p:spPr bwMode="auto">
          <a:xfrm>
            <a:off x="2531038" y="1050877"/>
            <a:ext cx="6657975" cy="2975433"/>
          </a:xfrm>
          <a:prstGeom prst="rect">
            <a:avLst/>
          </a:prstGeom>
          <a:noFill/>
          <a:ln>
            <a:noFill/>
          </a:ln>
        </p:spPr>
      </p:pic>
    </p:spTree>
    <p:extLst>
      <p:ext uri="{BB962C8B-B14F-4D97-AF65-F5344CB8AC3E}">
        <p14:creationId xmlns:p14="http://schemas.microsoft.com/office/powerpoint/2010/main" val="1942362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4.2.3 Indexed Allocation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 Indexed allocation solved the problem lost </a:t>
            </a:r>
            <a:r>
              <a:rPr lang="en-US" dirty="0" err="1"/>
              <a:t>pointvi</a:t>
            </a:r>
            <a:r>
              <a:rPr lang="en-US" dirty="0"/>
              <a:t> in linked allocation by </a:t>
            </a:r>
          </a:p>
          <a:p>
            <a:pPr marL="0" indent="0" algn="l" rtl="0">
              <a:buNone/>
            </a:pPr>
            <a:r>
              <a:rPr lang="en-US" dirty="0"/>
              <a:t>bringing all the pointers together into one location, the indexed block.</a:t>
            </a:r>
          </a:p>
          <a:p>
            <a:pPr marL="0" indent="0" algn="l" rtl="0">
              <a:buNone/>
            </a:pPr>
            <a:r>
              <a:rPr lang="ar-SA" dirty="0"/>
              <a:t> </a:t>
            </a:r>
            <a:endParaRPr lang="en-US" dirty="0"/>
          </a:p>
          <a:p>
            <a:pPr marL="0" indent="0" algn="l" rtl="0">
              <a:buNone/>
            </a:pPr>
            <a:r>
              <a:rPr lang="en-US" dirty="0"/>
              <a:t>-Each file has its own index block which is one array of disk block addresses, the in' entry in the index block point to ill' block of the file. </a:t>
            </a:r>
          </a:p>
          <a:p>
            <a:pPr marL="0" indent="0" algn="l" rtl="0">
              <a:buNone/>
            </a:pPr>
            <a:r>
              <a:rPr lang="en-US" dirty="0"/>
              <a:t> </a:t>
            </a:r>
          </a:p>
          <a:p>
            <a:pPr marL="0" indent="0" algn="l" rtl="0">
              <a:buNone/>
            </a:pPr>
            <a:r>
              <a:rPr lang="en-US" dirty="0"/>
              <a:t>- The directory contains the address of the index block, when the file is created all pointers in the index block are set to nil.</a:t>
            </a:r>
          </a:p>
          <a:p>
            <a:pPr marL="0" indent="0" algn="l" rtl="0">
              <a:buNone/>
            </a:pPr>
            <a:r>
              <a:rPr lang="en-US" dirty="0"/>
              <a:t>-For large tile several </a:t>
            </a:r>
            <a:r>
              <a:rPr lang="en-US" dirty="0" err="1"/>
              <a:t>inaex</a:t>
            </a:r>
            <a:r>
              <a:rPr lang="en-US" dirty="0"/>
              <a:t> me may </a:t>
            </a:r>
            <a:r>
              <a:rPr lang="en-US" dirty="0" err="1"/>
              <a:t>oe</a:t>
            </a:r>
            <a:r>
              <a:rPr lang="en-US" dirty="0"/>
              <a:t> LISCC. </a:t>
            </a:r>
          </a:p>
          <a:p>
            <a:pPr marL="0" indent="0" algn="l" rtl="0">
              <a:buNone/>
            </a:pPr>
            <a:r>
              <a:rPr lang="en-US" dirty="0"/>
              <a:t>- Figure 4.5 show the indexed allocation structure.</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3801767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4.2.3 Indexed Allocation </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عنصر نائب للمحتوى 5" descr="2017-01-08_19381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8582" y="1050878"/>
            <a:ext cx="9040760" cy="5807122"/>
          </a:xfrm>
          <a:prstGeom prst="rect">
            <a:avLst/>
          </a:prstGeom>
          <a:noFill/>
          <a:ln>
            <a:noFill/>
          </a:ln>
        </p:spPr>
      </p:pic>
    </p:spTree>
    <p:extLst>
      <p:ext uri="{BB962C8B-B14F-4D97-AF65-F5344CB8AC3E}">
        <p14:creationId xmlns:p14="http://schemas.microsoft.com/office/powerpoint/2010/main" val="4144246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 Free-space list and allocation methods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Disks provide the bulk of secondary storage on which a file system is maintained. To improve I/O efficiency, I/O transfers between memory and disk are performed in units of blocks. Each block is one of more sectors. Depending on disk drive, sectors vary from 32 bytes to 4096 bytes. Disks have two important characteristics that make them a convenient medium for storing multiple files:</a:t>
            </a:r>
          </a:p>
          <a:p>
            <a:pPr marL="0" indent="0" algn="l">
              <a:buNone/>
            </a:pPr>
            <a:r>
              <a:rPr lang="en-US" dirty="0"/>
              <a:t> </a:t>
            </a:r>
          </a:p>
          <a:p>
            <a:pPr marL="0" indent="0" algn="l">
              <a:buNone/>
            </a:pPr>
            <a:r>
              <a:rPr lang="en-US" dirty="0" smtClean="0"/>
              <a:t>A- They </a:t>
            </a:r>
            <a:r>
              <a:rPr lang="en-US" dirty="0"/>
              <a:t>can be rewritten in place, it is possible to read a block from the disk, to modify the block and to write it back into the same place. </a:t>
            </a:r>
          </a:p>
          <a:p>
            <a:pPr marL="0" indent="0" algn="l">
              <a:buNone/>
            </a:pPr>
            <a:r>
              <a:rPr lang="en-US" dirty="0" smtClean="0"/>
              <a:t>B- We </a:t>
            </a:r>
            <a:r>
              <a:rPr lang="en-US" dirty="0"/>
              <a:t>can access directly any given block of information on the disk.</a:t>
            </a:r>
          </a:p>
          <a:p>
            <a:pPr marL="0" indent="0" algn="l">
              <a:buNone/>
            </a:pPr>
            <a:r>
              <a:rPr lang="en-US" dirty="0"/>
              <a:t>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445100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4.2.3 Indexed Allocation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u="sng" dirty="0"/>
              <a:t>Advantage </a:t>
            </a:r>
            <a:endParaRPr lang="en-US" dirty="0"/>
          </a:p>
          <a:p>
            <a:pPr marL="0" indent="0" algn="l" rtl="0">
              <a:buNone/>
            </a:pPr>
            <a:r>
              <a:rPr lang="en-US" dirty="0"/>
              <a:t>-It supports direct access without suffering from E—</a:t>
            </a:r>
            <a:r>
              <a:rPr lang="en-US" dirty="0" err="1"/>
              <a:t>Fragementation</a:t>
            </a:r>
            <a:r>
              <a:rPr lang="en-US" dirty="0"/>
              <a:t>. </a:t>
            </a:r>
          </a:p>
          <a:p>
            <a:pPr marL="0" indent="0" algn="l" rtl="0">
              <a:buNone/>
            </a:pPr>
            <a:r>
              <a:rPr lang="en-US" dirty="0"/>
              <a:t>- Any free block where on the disk may satisfy a request for more space</a:t>
            </a:r>
          </a:p>
          <a:p>
            <a:pPr marL="0" indent="0" algn="l" rtl="0">
              <a:buNone/>
            </a:pPr>
            <a:r>
              <a:rPr lang="en-US" b="1" dirty="0"/>
              <a:t> </a:t>
            </a:r>
            <a:endParaRPr lang="en-US" dirty="0"/>
          </a:p>
          <a:p>
            <a:pPr marL="0" indent="0" algn="l" rtl="0">
              <a:buNone/>
            </a:pPr>
            <a:r>
              <a:rPr lang="en-US" b="1" u="sng" dirty="0"/>
              <a:t>Disadvantage </a:t>
            </a:r>
            <a:endParaRPr lang="en-US" dirty="0"/>
          </a:p>
          <a:p>
            <a:pPr marL="0" indent="0" algn="l" rtl="0">
              <a:buNone/>
            </a:pPr>
            <a:r>
              <a:rPr lang="en-US" dirty="0"/>
              <a:t>- It does suffer from wasted space. </a:t>
            </a:r>
          </a:p>
          <a:p>
            <a:pPr marL="0" indent="0" algn="l" rtl="0">
              <a:buNone/>
            </a:pPr>
            <a:r>
              <a:rPr lang="en-US" dirty="0"/>
              <a:t>- The pointer overhead of index block is generally greater than the pointer overhead of linked allocation.</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734105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4.1 Free-space list (FSL</a:t>
            </a:r>
            <a:r>
              <a:rPr lang="en-US" b="1" u="sng" dirty="0" smtClean="0"/>
              <a:t>)</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 Since there is only a limited amount of disk space it is necessary to reuse the space from deleted files for new files if possible. </a:t>
            </a:r>
          </a:p>
          <a:p>
            <a:pPr marL="0" indent="0" algn="l">
              <a:buNone/>
            </a:pPr>
            <a:r>
              <a:rPr lang="en-US" dirty="0"/>
              <a:t>- To keep track of free disk space, the system maintains a free—space list (FSL). </a:t>
            </a:r>
          </a:p>
          <a:p>
            <a:pPr marL="0" indent="0" algn="l">
              <a:buNone/>
            </a:pPr>
            <a:r>
              <a:rPr lang="en-US" dirty="0"/>
              <a:t>- FSL records all disk blocks that are free. To create a file we search the FSL for the required amount of space, and allocate that space to new file. This space is then removed from the FSL. When the file deleted its disk space is added to the FSL.</a:t>
            </a:r>
          </a:p>
          <a:p>
            <a:pPr marL="0" indent="0" algn="l">
              <a:buNone/>
            </a:pPr>
            <a:r>
              <a:rPr lang="en-US" dirty="0"/>
              <a:t> </a:t>
            </a:r>
          </a:p>
          <a:p>
            <a:pPr marL="0" indent="0" algn="l">
              <a:buNone/>
            </a:pPr>
            <a:r>
              <a:rPr lang="en-US" dirty="0"/>
              <a:t>There arc many methods used to organized the FSL, some of these are </a:t>
            </a:r>
            <a:r>
              <a:rPr lang="en-US" dirty="0" smtClean="0"/>
              <a:t>:</a:t>
            </a: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973844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4-1-1 Bit vector </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70000" lnSpcReduction="20000"/>
          </a:bodyPr>
          <a:lstStyle/>
          <a:p>
            <a:pPr marL="0" indent="0" algn="l" rtl="0">
              <a:buNone/>
            </a:pPr>
            <a:r>
              <a:rPr lang="en-US" dirty="0"/>
              <a:t>The FSL is implemented as a Bit—mac or Bit—vector. Each block if represented by I bit. If the block is free the bit is set to 1 if the block is allocated the bit is set to 0.</a:t>
            </a:r>
          </a:p>
          <a:p>
            <a:pPr marL="0" indent="0" algn="l" rtl="0">
              <a:buNone/>
            </a:pPr>
            <a:endParaRPr lang="en-US" dirty="0"/>
          </a:p>
          <a:p>
            <a:pPr marL="0" indent="0" algn="l">
              <a:buNone/>
            </a:pPr>
            <a:r>
              <a:rPr lang="en-US" b="1" u="sng" dirty="0"/>
              <a:t>Example . </a:t>
            </a:r>
            <a:endParaRPr lang="en-US" dirty="0"/>
          </a:p>
          <a:p>
            <a:pPr marL="0" indent="0" algn="l">
              <a:buNone/>
            </a:pPr>
            <a:r>
              <a:rPr lang="en-US" dirty="0"/>
              <a:t>Consider a disk where blocks 2, 3, 4, 5, 8, 9, 10, 11, 12, 13, 17, 18, 25, 26, and 27 are free and the rest of the blocks arc allocated. The FSL bit map (vector) would be. </a:t>
            </a:r>
          </a:p>
          <a:p>
            <a:pPr marL="0" indent="0" algn="l">
              <a:buNone/>
            </a:pPr>
            <a:r>
              <a:rPr lang="en-US" dirty="0"/>
              <a:t>0 0 1 1 I 1 0 0 1 1 1 1 1 1 0 0 0 1 1 0 0 0 0 0 0 1 1 1 0 0 .... </a:t>
            </a:r>
          </a:p>
          <a:p>
            <a:pPr marL="0" indent="0" algn="l">
              <a:buNone/>
            </a:pPr>
            <a:r>
              <a:rPr lang="en-US" dirty="0"/>
              <a:t> </a:t>
            </a:r>
          </a:p>
          <a:p>
            <a:pPr marL="0" indent="0" algn="l">
              <a:buNone/>
            </a:pPr>
            <a:r>
              <a:rPr lang="en-US" b="1" u="sng" dirty="0"/>
              <a:t>Advantages </a:t>
            </a:r>
            <a:endParaRPr lang="en-US" dirty="0"/>
          </a:p>
          <a:p>
            <a:pPr marL="0" indent="0" algn="l">
              <a:buNone/>
            </a:pPr>
            <a:r>
              <a:rPr lang="en-US" dirty="0"/>
              <a:t>It is simple and efficient to find the first free block, or n consecutive free blocks on disk. Many computers supply bit—manipulation instruction that can be used effectively, for that purpose the calculation of the block number is </a:t>
            </a:r>
          </a:p>
          <a:p>
            <a:pPr marL="0" indent="0" algn="l">
              <a:buNone/>
            </a:pPr>
            <a:r>
              <a:rPr lang="en-US" dirty="0"/>
              <a:t>(number of bits per word) x (number of 0 — value words) + offset of first I bit </a:t>
            </a:r>
          </a:p>
          <a:p>
            <a:pPr marL="0" indent="0" algn="l">
              <a:buNone/>
            </a:pPr>
            <a:r>
              <a:rPr lang="en-US" dirty="0"/>
              <a:t> </a:t>
            </a:r>
          </a:p>
          <a:p>
            <a:pPr marL="0" indent="0" algn="l">
              <a:buNone/>
            </a:pPr>
            <a:r>
              <a:rPr lang="en-US" b="1" u="sng" dirty="0"/>
              <a:t>Disadvantages </a:t>
            </a:r>
            <a:endParaRPr lang="en-US" dirty="0"/>
          </a:p>
          <a:p>
            <a:pPr marL="0" indent="0" algn="l">
              <a:buNone/>
            </a:pPr>
            <a:r>
              <a:rPr lang="en-US" dirty="0"/>
              <a:t>The Bit—vectors are inefficient unless the entire vector is kept in main memory (and is written to disk occasionally for recovery needs ). </a:t>
            </a:r>
          </a:p>
          <a:p>
            <a:pPr marL="0" indent="0" algn="l">
              <a:buNone/>
            </a:pPr>
            <a:r>
              <a:rPr lang="en-US" dirty="0"/>
              <a:t>- 1t is inefficient for large disks.</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687866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4.1.2 Linked List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Another approach is to link together all the free disk blocks, keeping a pointer to the first free block in a special location on the disk and caching it in memory. This first block contains a pointer to the next free disk block and so on, see figure 4.1.</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567832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4.1.2 Linked List </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صورة 5" descr="2017-01-08_192713"/>
          <p:cNvPicPr/>
          <p:nvPr/>
        </p:nvPicPr>
        <p:blipFill>
          <a:blip r:embed="rId2">
            <a:extLst>
              <a:ext uri="{28A0092B-C50C-407E-A947-70E740481C1C}">
                <a14:useLocalDpi xmlns:a14="http://schemas.microsoft.com/office/drawing/2010/main" val="0"/>
              </a:ext>
            </a:extLst>
          </a:blip>
          <a:srcRect/>
          <a:stretch>
            <a:fillRect/>
          </a:stretch>
        </p:blipFill>
        <p:spPr bwMode="auto">
          <a:xfrm>
            <a:off x="2456598" y="1050876"/>
            <a:ext cx="7178722" cy="5807123"/>
          </a:xfrm>
          <a:prstGeom prst="rect">
            <a:avLst/>
          </a:prstGeom>
          <a:noFill/>
          <a:ln>
            <a:noFill/>
          </a:ln>
        </p:spPr>
      </p:pic>
    </p:spTree>
    <p:extLst>
      <p:ext uri="{BB962C8B-B14F-4D97-AF65-F5344CB8AC3E}">
        <p14:creationId xmlns:p14="http://schemas.microsoft.com/office/powerpoint/2010/main" val="2315183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4.1.2 Linked List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u="sng" dirty="0"/>
              <a:t>Advantages </a:t>
            </a:r>
            <a:endParaRPr lang="en-US" dirty="0"/>
          </a:p>
          <a:p>
            <a:pPr marL="0" indent="0" algn="l" rtl="0">
              <a:buNone/>
            </a:pPr>
            <a:r>
              <a:rPr lang="en-US" dirty="0"/>
              <a:t>We can flow the link (pointer) to allocate blocks to the file. </a:t>
            </a:r>
          </a:p>
          <a:p>
            <a:pPr marL="0" indent="0" algn="l" rtl="0">
              <a:buNone/>
            </a:pPr>
            <a:r>
              <a:rPr lang="en-US" dirty="0"/>
              <a:t> </a:t>
            </a:r>
          </a:p>
          <a:p>
            <a:pPr marL="0" indent="0" algn="l" rtl="0">
              <a:buNone/>
            </a:pPr>
            <a:r>
              <a:rPr lang="en-US" b="1" u="sng" dirty="0"/>
              <a:t>Disadvantages </a:t>
            </a:r>
            <a:endParaRPr lang="en-US" dirty="0"/>
          </a:p>
          <a:p>
            <a:pPr marL="0" indent="0" algn="l" rtl="0">
              <a:buNone/>
            </a:pPr>
            <a:r>
              <a:rPr lang="en-US" dirty="0"/>
              <a:t>It is not efficient To traverse the list we require to read each block so it needs more I/O time.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884303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smtClean="0"/>
              <a:t>4.1.3 </a:t>
            </a:r>
            <a:r>
              <a:rPr lang="en-US" b="1" u="sng" dirty="0"/>
              <a:t>Grouping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A modification of the free—list is to store the addresses of n free blocks in the first free block.</a:t>
            </a:r>
          </a:p>
          <a:p>
            <a:pPr marL="0" indent="0" algn="l" rtl="0">
              <a:buNone/>
            </a:pPr>
            <a:r>
              <a:rPr lang="en-US" dirty="0"/>
              <a:t> </a:t>
            </a:r>
          </a:p>
          <a:p>
            <a:pPr marL="0" indent="0" algn="l" rtl="0">
              <a:buNone/>
            </a:pPr>
            <a:r>
              <a:rPr lang="en-US" dirty="0"/>
              <a:t> </a:t>
            </a:r>
          </a:p>
          <a:p>
            <a:pPr marL="0" indent="0" algn="l" rtl="0">
              <a:buNone/>
            </a:pPr>
            <a:r>
              <a:rPr lang="en-US" dirty="0"/>
              <a:t>The first n-I of these blocks are actually free. The last block contains the addresses of another n free blocks and so on. </a:t>
            </a:r>
          </a:p>
          <a:p>
            <a:pPr marL="0" indent="0" algn="l" rtl="0">
              <a:buNone/>
            </a:pPr>
            <a:r>
              <a:rPr lang="en-US" dirty="0"/>
              <a:t> </a:t>
            </a:r>
          </a:p>
          <a:p>
            <a:pPr marL="0" indent="0" algn="l" rtl="0">
              <a:buNone/>
            </a:pPr>
            <a:r>
              <a:rPr lang="en-US" b="1" u="sng" dirty="0"/>
              <a:t>Advantages </a:t>
            </a:r>
            <a:endParaRPr lang="en-US" dirty="0"/>
          </a:p>
          <a:p>
            <a:pPr marL="0" indent="0" algn="l" rtl="0">
              <a:buNone/>
            </a:pPr>
            <a:r>
              <a:rPr lang="en-US" dirty="0"/>
              <a:t>The addresses of a large number of free blocks can be found quickly.</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416156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4.1.4 Counting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Another approach is to take advantage of the fact generally several contiguous blocks may be allocated or freed simultaneously. </a:t>
            </a:r>
          </a:p>
          <a:p>
            <a:pPr marL="0" indent="0" algn="l" rtl="0">
              <a:buNone/>
            </a:pPr>
            <a:r>
              <a:rPr lang="en-US" dirty="0"/>
              <a:t> </a:t>
            </a:r>
          </a:p>
          <a:p>
            <a:pPr marL="0" indent="0" algn="l" rtl="0">
              <a:buNone/>
            </a:pPr>
            <a:r>
              <a:rPr lang="en-US" dirty="0"/>
              <a:t>Thus rather than keeping a list of n free disk addresses, we can keep the address of the first free block and the number n of free contiguous blocks that follow the first block. </a:t>
            </a:r>
          </a:p>
          <a:p>
            <a:pPr marL="0" indent="0" algn="l" rtl="0">
              <a:buNone/>
            </a:pPr>
            <a:r>
              <a:rPr lang="en-US" dirty="0"/>
              <a:t> </a:t>
            </a:r>
          </a:p>
          <a:p>
            <a:pPr marL="0" indent="0" algn="l" rtl="0">
              <a:buNone/>
            </a:pPr>
            <a:r>
              <a:rPr lang="en-US" dirty="0"/>
              <a:t>Each entry in the FSL then consists of a disk address and a count, therefore the overall list will be shorter as long as the count is generally greater than I see the following example of counting list to the free blocks in the example in page (2).</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297520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876</Words>
  <Application>Microsoft Office PowerPoint</Application>
  <PresentationFormat>ملء الشاشة</PresentationFormat>
  <Paragraphs>149</Paragraphs>
  <Slides>20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20</vt:i4>
      </vt:variant>
    </vt:vector>
  </HeadingPairs>
  <TitlesOfParts>
    <vt:vector size="25" baseType="lpstr">
      <vt:lpstr>Arial</vt:lpstr>
      <vt:lpstr>Calibri</vt:lpstr>
      <vt:lpstr>Calibri Light</vt:lpstr>
      <vt:lpstr>Times New Roman</vt:lpstr>
      <vt:lpstr>نسق Office</vt:lpstr>
      <vt:lpstr>Operating system Lecture four </vt:lpstr>
      <vt:lpstr>4. Free-space list and allocation methods </vt:lpstr>
      <vt:lpstr>4.1 Free-space list (FSL)</vt:lpstr>
      <vt:lpstr>4-1-1 Bit vector </vt:lpstr>
      <vt:lpstr>4.1.2 Linked List </vt:lpstr>
      <vt:lpstr>4.1.2 Linked List </vt:lpstr>
      <vt:lpstr>4.1.2 Linked List </vt:lpstr>
      <vt:lpstr>4.1.3 Grouping </vt:lpstr>
      <vt:lpstr>4.1.4 Counting </vt:lpstr>
      <vt:lpstr>4.1.4 Counting </vt:lpstr>
      <vt:lpstr>4-2 Allocation methods </vt:lpstr>
      <vt:lpstr>4.2.1 Contiguous allocation </vt:lpstr>
      <vt:lpstr>4.2.1 Contiguous allocation </vt:lpstr>
      <vt:lpstr>4.2.2 Linked allocation </vt:lpstr>
      <vt:lpstr>4.2.2 Linked allocation </vt:lpstr>
      <vt:lpstr>4.2.2 Linked allocation </vt:lpstr>
      <vt:lpstr>4.2.2 Linked allocation </vt:lpstr>
      <vt:lpstr>4.2.3 Indexed Allocation </vt:lpstr>
      <vt:lpstr>4.2.3 Indexed Allocation </vt:lpstr>
      <vt:lpstr>4.2.3 Indexed Allocation </vt:lpstr>
    </vt:vector>
  </TitlesOfParts>
  <Company>SACC - ANAS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32</cp:revision>
  <dcterms:created xsi:type="dcterms:W3CDTF">2018-01-02T22:34:20Z</dcterms:created>
  <dcterms:modified xsi:type="dcterms:W3CDTF">2018-01-03T03:28:39Z</dcterms:modified>
</cp:coreProperties>
</file>